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59" r:id="rId7"/>
    <p:sldId id="264" r:id="rId8"/>
    <p:sldId id="265" r:id="rId9"/>
    <p:sldId id="260" r:id="rId10"/>
    <p:sldId id="266" r:id="rId11"/>
    <p:sldId id="267" r:id="rId12"/>
    <p:sldId id="268" r:id="rId13"/>
    <p:sldId id="269" r:id="rId14"/>
    <p:sldId id="263" r:id="rId15"/>
    <p:sldId id="270" r:id="rId16"/>
    <p:sldId id="273"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CC41D2B-79CD-40A4-92A2-323C167B11AB}" type="datetimeFigureOut">
              <a:rPr lang="en-CA" smtClean="0"/>
              <a:t>04/12/2013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16163B-76DA-4933-AE61-3D19310C1EEE}" type="slidenum">
              <a:rPr lang="en-CA" smtClean="0"/>
              <a:t>‹#›</a:t>
            </a:fld>
            <a:endParaRPr lang="en-CA"/>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41D2B-79CD-40A4-92A2-323C167B11AB}" type="datetimeFigureOut">
              <a:rPr lang="en-CA" smtClean="0"/>
              <a:t>04/12/2013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16163B-76DA-4933-AE61-3D19310C1EEE}"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41D2B-79CD-40A4-92A2-323C167B11AB}" type="datetimeFigureOut">
              <a:rPr lang="en-CA" smtClean="0"/>
              <a:t>04/12/2013</a:t>
            </a:fld>
            <a:endParaRPr lang="en-CA"/>
          </a:p>
        </p:txBody>
      </p:sp>
      <p:sp>
        <p:nvSpPr>
          <p:cNvPr id="5" name="Footer Placeholder 4"/>
          <p:cNvSpPr>
            <a:spLocks noGrp="1"/>
          </p:cNvSpPr>
          <p:nvPr>
            <p:ph type="ftr" sz="quarter" idx="11"/>
          </p:nvPr>
        </p:nvSpPr>
        <p:spPr>
          <a:xfrm>
            <a:off x="2640597" y="6377459"/>
            <a:ext cx="3836404" cy="365125"/>
          </a:xfrm>
        </p:spPr>
        <p:txBody>
          <a:bodyPr/>
          <a:lstStyle/>
          <a:p>
            <a:endParaRPr lang="en-CA"/>
          </a:p>
        </p:txBody>
      </p:sp>
      <p:sp>
        <p:nvSpPr>
          <p:cNvPr id="6" name="Slide Number Placeholder 5"/>
          <p:cNvSpPr>
            <a:spLocks noGrp="1"/>
          </p:cNvSpPr>
          <p:nvPr>
            <p:ph type="sldNum" sz="quarter" idx="12"/>
          </p:nvPr>
        </p:nvSpPr>
        <p:spPr/>
        <p:txBody>
          <a:bodyPr/>
          <a:lstStyle/>
          <a:p>
            <a:fld id="{4916163B-76DA-4933-AE61-3D19310C1EEE}"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41D2B-79CD-40A4-92A2-323C167B11AB}" type="datetimeFigureOut">
              <a:rPr lang="en-CA" smtClean="0"/>
              <a:t>04/12/2013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16163B-76DA-4933-AE61-3D19310C1EEE}"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CC41D2B-79CD-40A4-92A2-323C167B11AB}" type="datetimeFigureOut">
              <a:rPr lang="en-CA" smtClean="0"/>
              <a:t>04/12/2013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16163B-76DA-4933-AE61-3D19310C1EEE}"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CC41D2B-79CD-40A4-92A2-323C167B11AB}" type="datetimeFigureOut">
              <a:rPr lang="en-CA" smtClean="0"/>
              <a:t>04/12/2013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16163B-76DA-4933-AE61-3D19310C1EEE}"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CC41D2B-79CD-40A4-92A2-323C167B11AB}" type="datetimeFigureOut">
              <a:rPr lang="en-CA" smtClean="0"/>
              <a:t>04/12/2013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916163B-76DA-4933-AE61-3D19310C1EEE}"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CC41D2B-79CD-40A4-92A2-323C167B11AB}" type="datetimeFigureOut">
              <a:rPr lang="en-CA" smtClean="0"/>
              <a:t>04/12/2013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916163B-76DA-4933-AE61-3D19310C1EEE}"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41D2B-79CD-40A4-92A2-323C167B11AB}" type="datetimeFigureOut">
              <a:rPr lang="en-CA" smtClean="0"/>
              <a:t>04/12/2013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916163B-76DA-4933-AE61-3D19310C1EEE}"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CC41D2B-79CD-40A4-92A2-323C167B11AB}" type="datetimeFigureOut">
              <a:rPr lang="en-CA" smtClean="0"/>
              <a:t>04/12/2013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16163B-76DA-4933-AE61-3D19310C1EEE}" type="slidenum">
              <a:rPr lang="en-CA" smtClean="0"/>
              <a:t>‹#›</a:t>
            </a:fld>
            <a:endParaRPr lang="en-CA"/>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CC41D2B-79CD-40A4-92A2-323C167B11AB}" type="datetimeFigureOut">
              <a:rPr lang="en-CA" smtClean="0"/>
              <a:t>04/12/2013</a:t>
            </a:fld>
            <a:endParaRPr lang="en-CA"/>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CA"/>
          </a:p>
        </p:txBody>
      </p:sp>
      <p:sp>
        <p:nvSpPr>
          <p:cNvPr id="7" name="Slide Number Placeholder 6"/>
          <p:cNvSpPr>
            <a:spLocks noGrp="1"/>
          </p:cNvSpPr>
          <p:nvPr>
            <p:ph type="sldNum" sz="quarter" idx="12"/>
          </p:nvPr>
        </p:nvSpPr>
        <p:spPr>
          <a:xfrm>
            <a:off x="8339328" y="1170432"/>
            <a:ext cx="733864" cy="201168"/>
          </a:xfrm>
        </p:spPr>
        <p:txBody>
          <a:bodyPr/>
          <a:lstStyle/>
          <a:p>
            <a:fld id="{4916163B-76DA-4933-AE61-3D19310C1EEE}"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CC41D2B-79CD-40A4-92A2-323C167B11AB}" type="datetimeFigureOut">
              <a:rPr lang="en-CA" smtClean="0"/>
              <a:t>04/12/2013</a:t>
            </a:fld>
            <a:endParaRPr lang="en-CA"/>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CA"/>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916163B-76DA-4933-AE61-3D19310C1EEE}"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nature.com/gimo/contents/pt1/full/gimo2.html" TargetMode="External"/><Relationship Id="rId3" Type="http://schemas.openxmlformats.org/officeDocument/2006/relationships/hyperlink" Target="http://www.mayoclinic.com/" TargetMode="External"/><Relationship Id="rId7" Type="http://schemas.openxmlformats.org/officeDocument/2006/relationships/hyperlink" Target="http://www.cancer.ca/en/cancer-information/cancer-type/oral/anatomy-and-physiology/?region=on" TargetMode="External"/><Relationship Id="rId2" Type="http://schemas.openxmlformats.org/officeDocument/2006/relationships/hyperlink" Target="http://www.ghorayeb.com/TongueTie.html" TargetMode="External"/><Relationship Id="rId1" Type="http://schemas.openxmlformats.org/officeDocument/2006/relationships/slideLayout" Target="../slideLayouts/slideLayout2.xml"/><Relationship Id="rId6" Type="http://schemas.openxmlformats.org/officeDocument/2006/relationships/hyperlink" Target="http://mackesanatomy.wikispaces.com/Oral+Cavity" TargetMode="External"/><Relationship Id="rId5" Type="http://schemas.openxmlformats.org/officeDocument/2006/relationships/hyperlink" Target="http://www.moldbacteriaconsulting.com/" TargetMode="External"/><Relationship Id="rId10" Type="http://schemas.openxmlformats.org/officeDocument/2006/relationships/hyperlink" Target="http://kidshealth.org/parent/infections/bacterial_viral/mumps.html" TargetMode="External"/><Relationship Id="rId4" Type="http://schemas.openxmlformats.org/officeDocument/2006/relationships/hyperlink" Target="http://www.cdc.gov/" TargetMode="External"/><Relationship Id="rId9" Type="http://schemas.openxmlformats.org/officeDocument/2006/relationships/hyperlink" Target="http://www.mayoclinic.com/health/tongue-tie/DS0120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Oral Cavity, Teeth, Tongue, and Salivary Glands</a:t>
            </a:r>
            <a:endParaRPr lang="en-CA" dirty="0"/>
          </a:p>
        </p:txBody>
      </p:sp>
      <p:sp>
        <p:nvSpPr>
          <p:cNvPr id="3" name="Subtitle 2"/>
          <p:cNvSpPr>
            <a:spLocks noGrp="1"/>
          </p:cNvSpPr>
          <p:nvPr>
            <p:ph type="subTitle" idx="1"/>
          </p:nvPr>
        </p:nvSpPr>
        <p:spPr/>
        <p:txBody>
          <a:bodyPr/>
          <a:lstStyle/>
          <a:p>
            <a:r>
              <a:rPr lang="en-CA" dirty="0" smtClean="0"/>
              <a:t>By: Ethan Leenstra</a:t>
            </a:r>
            <a:endParaRPr lang="en-CA" dirty="0"/>
          </a:p>
        </p:txBody>
      </p:sp>
    </p:spTree>
    <p:extLst>
      <p:ext uri="{BB962C8B-B14F-4D97-AF65-F5344CB8AC3E}">
        <p14:creationId xmlns:p14="http://schemas.microsoft.com/office/powerpoint/2010/main" val="1003992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Salivary Glands </a:t>
            </a:r>
            <a:endParaRPr lang="en-CA" dirty="0"/>
          </a:p>
        </p:txBody>
      </p:sp>
      <p:sp>
        <p:nvSpPr>
          <p:cNvPr id="3" name="Content Placeholder 2"/>
          <p:cNvSpPr>
            <a:spLocks noGrp="1"/>
          </p:cNvSpPr>
          <p:nvPr>
            <p:ph idx="1"/>
          </p:nvPr>
        </p:nvSpPr>
        <p:spPr>
          <a:xfrm>
            <a:off x="4355976" y="1412776"/>
            <a:ext cx="4330824" cy="5184576"/>
          </a:xfrm>
        </p:spPr>
        <p:txBody>
          <a:bodyPr>
            <a:noAutofit/>
          </a:bodyPr>
          <a:lstStyle/>
          <a:p>
            <a:r>
              <a:rPr lang="en-CA" sz="2400" dirty="0" smtClean="0"/>
              <a:t>There are 3 types of salivary glands: Parotid salivary gland, Sublingual salivary glands, </a:t>
            </a:r>
            <a:r>
              <a:rPr lang="en-CA" sz="2400" dirty="0"/>
              <a:t>and </a:t>
            </a:r>
            <a:r>
              <a:rPr lang="en-CA" sz="2400" dirty="0" smtClean="0"/>
              <a:t>the Submandibular salivary gland. Each gland has a different and irregular shape</a:t>
            </a:r>
          </a:p>
          <a:p>
            <a:pPr>
              <a:buFont typeface="Wingdings" panose="05000000000000000000" pitchFamily="2" charset="2"/>
              <a:buChar char="§"/>
            </a:pPr>
            <a:r>
              <a:rPr lang="en-CA" sz="2400" dirty="0" smtClean="0"/>
              <a:t>These glands are surrounded by connective tissue and are internally separated by lobes</a:t>
            </a:r>
          </a:p>
          <a:p>
            <a:pPr>
              <a:buFont typeface="Wingdings" panose="05000000000000000000" pitchFamily="2" charset="2"/>
              <a:buChar char="§"/>
            </a:pPr>
            <a:r>
              <a:rPr lang="en-CA" sz="2400" dirty="0" smtClean="0"/>
              <a:t>A condition that affects the salivary glands is the mumps virus. It is a swollen parotid gland    </a:t>
            </a:r>
          </a:p>
          <a:p>
            <a:endParaRPr lang="en-CA"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8759"/>
            <a:ext cx="4248472" cy="3736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287" y="4886547"/>
            <a:ext cx="2886570" cy="2004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237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 Parotid Salivary </a:t>
            </a:r>
            <a:r>
              <a:rPr lang="en-CA" dirty="0" smtClean="0"/>
              <a:t>Gland</a:t>
            </a:r>
            <a:endParaRPr lang="en-CA" dirty="0"/>
          </a:p>
        </p:txBody>
      </p:sp>
      <p:sp>
        <p:nvSpPr>
          <p:cNvPr id="3" name="Content Placeholder 2"/>
          <p:cNvSpPr>
            <a:spLocks noGrp="1"/>
          </p:cNvSpPr>
          <p:nvPr>
            <p:ph idx="1"/>
          </p:nvPr>
        </p:nvSpPr>
        <p:spPr>
          <a:xfrm>
            <a:off x="457200" y="1775191"/>
            <a:ext cx="4114800" cy="4625609"/>
          </a:xfrm>
        </p:spPr>
        <p:txBody>
          <a:bodyPr>
            <a:normAutofit fontScale="92500" lnSpcReduction="20000"/>
          </a:bodyPr>
          <a:lstStyle/>
          <a:p>
            <a:r>
              <a:rPr lang="en-CA" dirty="0" smtClean="0"/>
              <a:t>This </a:t>
            </a:r>
            <a:r>
              <a:rPr lang="en-CA" dirty="0"/>
              <a:t>gland secretes the amylase that breaks down carbs</a:t>
            </a:r>
          </a:p>
          <a:p>
            <a:r>
              <a:rPr lang="en-CA" dirty="0"/>
              <a:t>These secretions are drained through the parotid duct and empties into a vestibule at the upper second molar</a:t>
            </a:r>
          </a:p>
          <a:p>
            <a:r>
              <a:rPr lang="en-CA" dirty="0"/>
              <a:t>25% of saliva comes from this gland</a:t>
            </a:r>
          </a:p>
          <a:p>
            <a:pPr marL="118872" indent="0">
              <a:buNone/>
            </a:pPr>
            <a:endParaRPr lang="en-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376691"/>
            <a:ext cx="2592288" cy="2817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842" y="3933056"/>
            <a:ext cx="4381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270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Sublingual </a:t>
            </a:r>
            <a:r>
              <a:rPr lang="en-CA" dirty="0" smtClean="0"/>
              <a:t>Salivary Gland</a:t>
            </a:r>
            <a:endParaRPr lang="en-CA" dirty="0"/>
          </a:p>
        </p:txBody>
      </p:sp>
      <p:sp>
        <p:nvSpPr>
          <p:cNvPr id="3" name="Content Placeholder 2"/>
          <p:cNvSpPr>
            <a:spLocks noGrp="1"/>
          </p:cNvSpPr>
          <p:nvPr>
            <p:ph idx="1"/>
          </p:nvPr>
        </p:nvSpPr>
        <p:spPr>
          <a:xfrm>
            <a:off x="4572000" y="1775191"/>
            <a:ext cx="4114800" cy="4625609"/>
          </a:xfrm>
        </p:spPr>
        <p:txBody>
          <a:bodyPr>
            <a:normAutofit fontScale="77500" lnSpcReduction="20000"/>
          </a:bodyPr>
          <a:lstStyle/>
          <a:p>
            <a:r>
              <a:rPr lang="en-CA" dirty="0" smtClean="0"/>
              <a:t>It is on the floor of the oral cavity and it is covered in mucous membrane that lies on the gland</a:t>
            </a:r>
          </a:p>
          <a:p>
            <a:r>
              <a:rPr lang="en-CA" dirty="0" smtClean="0"/>
              <a:t>This gland creates a watery secretion that acts as a buffer and lubricant</a:t>
            </a:r>
          </a:p>
          <a:p>
            <a:r>
              <a:rPr lang="en-CA" dirty="0" smtClean="0"/>
              <a:t>The sublingual ducts open </a:t>
            </a:r>
            <a:r>
              <a:rPr lang="en-CA" dirty="0"/>
              <a:t>underneath lingual </a:t>
            </a:r>
            <a:r>
              <a:rPr lang="en-CA" dirty="0" smtClean="0"/>
              <a:t>frenulum</a:t>
            </a:r>
          </a:p>
          <a:p>
            <a:r>
              <a:rPr lang="en-CA" dirty="0" smtClean="0"/>
              <a:t>5% of saliva is produced in this gland</a:t>
            </a:r>
            <a:endParaRPr lang="en-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96752"/>
            <a:ext cx="2539156" cy="2615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25" y="3645024"/>
            <a:ext cx="4378213" cy="3059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577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Submandibular </a:t>
            </a:r>
            <a:r>
              <a:rPr lang="en-CA" dirty="0" smtClean="0"/>
              <a:t>Salivary Gland</a:t>
            </a:r>
            <a:endParaRPr lang="en-CA" dirty="0"/>
          </a:p>
        </p:txBody>
      </p:sp>
      <p:sp>
        <p:nvSpPr>
          <p:cNvPr id="3" name="Content Placeholder 2"/>
          <p:cNvSpPr>
            <a:spLocks noGrp="1"/>
          </p:cNvSpPr>
          <p:nvPr>
            <p:ph idx="1"/>
          </p:nvPr>
        </p:nvSpPr>
        <p:spPr>
          <a:xfrm>
            <a:off x="457200" y="1775191"/>
            <a:ext cx="4114800" cy="4625609"/>
          </a:xfrm>
        </p:spPr>
        <p:txBody>
          <a:bodyPr>
            <a:normAutofit fontScale="70000" lnSpcReduction="20000"/>
          </a:bodyPr>
          <a:lstStyle/>
          <a:p>
            <a:r>
              <a:rPr lang="en-CA" dirty="0" smtClean="0"/>
              <a:t>This gland is found on the floor of the mouth </a:t>
            </a:r>
            <a:r>
              <a:rPr lang="en-CA" dirty="0"/>
              <a:t>in the </a:t>
            </a:r>
            <a:r>
              <a:rPr lang="en-CA" dirty="0" smtClean="0"/>
              <a:t>mandibular groove, a dip in the inner area of the mandible</a:t>
            </a:r>
          </a:p>
          <a:p>
            <a:r>
              <a:rPr lang="en-CA" dirty="0" smtClean="0"/>
              <a:t>It creates a mixture of buffers, amylase, and glycoproteins called </a:t>
            </a:r>
            <a:r>
              <a:rPr lang="en-CA" dirty="0" err="1" smtClean="0"/>
              <a:t>mucins</a:t>
            </a:r>
            <a:endParaRPr lang="en-CA" dirty="0" smtClean="0"/>
          </a:p>
          <a:p>
            <a:r>
              <a:rPr lang="en-CA" dirty="0" smtClean="0"/>
              <a:t>Submandibular ducts are opened right after the teeth, on </a:t>
            </a:r>
            <a:r>
              <a:rPr lang="en-CA" dirty="0"/>
              <a:t>either side of </a:t>
            </a:r>
            <a:r>
              <a:rPr lang="en-CA" dirty="0" smtClean="0"/>
              <a:t>the lingual frenulum</a:t>
            </a:r>
          </a:p>
          <a:p>
            <a:r>
              <a:rPr lang="en-CA" dirty="0" smtClean="0"/>
              <a:t>This gland releases 70% of the saliva created in the body   </a:t>
            </a:r>
            <a:endParaRPr lang="en-C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84784"/>
            <a:ext cx="3168352" cy="237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005064"/>
            <a:ext cx="381000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795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 of the Oral Cavity</a:t>
            </a:r>
            <a:endParaRPr lang="en-CA" dirty="0"/>
          </a:p>
        </p:txBody>
      </p:sp>
      <p:sp>
        <p:nvSpPr>
          <p:cNvPr id="3" name="Content Placeholder 2"/>
          <p:cNvSpPr>
            <a:spLocks noGrp="1"/>
          </p:cNvSpPr>
          <p:nvPr>
            <p:ph idx="1"/>
          </p:nvPr>
        </p:nvSpPr>
        <p:spPr>
          <a:xfrm>
            <a:off x="457200" y="1775191"/>
            <a:ext cx="8435280" cy="4625609"/>
          </a:xfrm>
        </p:spPr>
        <p:txBody>
          <a:bodyPr>
            <a:normAutofit fontScale="92500" lnSpcReduction="20000"/>
          </a:bodyPr>
          <a:lstStyle/>
          <a:p>
            <a:r>
              <a:rPr lang="en-CA" dirty="0" smtClean="0"/>
              <a:t>The main function of the oral cavity is to begin digestion of food and materials. Also, a main part in breathing and swallowing.</a:t>
            </a:r>
          </a:p>
          <a:p>
            <a:r>
              <a:rPr lang="en-CA" dirty="0" smtClean="0"/>
              <a:t>It provides space for food and material to come in</a:t>
            </a:r>
          </a:p>
          <a:p>
            <a:r>
              <a:rPr lang="en-CA" dirty="0" smtClean="0"/>
              <a:t>The mouth chews it, and mixes it with saliva (which creates bolus). It then follows with the swallowing process by using </a:t>
            </a:r>
            <a:r>
              <a:rPr lang="en-CA" dirty="0" err="1" smtClean="0"/>
              <a:t>peristales</a:t>
            </a:r>
            <a:r>
              <a:rPr lang="en-CA" dirty="0" smtClean="0"/>
              <a:t> (which forces the food down the esophagus)</a:t>
            </a:r>
          </a:p>
          <a:p>
            <a:r>
              <a:rPr lang="en-CA" dirty="0" smtClean="0"/>
              <a:t>The lining in the mouth also creates lubrication , along with the salivary glands, make it easier to swallow, in speech, and digestion of materials and food    </a:t>
            </a:r>
          </a:p>
          <a:p>
            <a:endParaRPr lang="en-CA" dirty="0" smtClean="0"/>
          </a:p>
          <a:p>
            <a:pPr marL="118872" indent="0">
              <a:buNone/>
            </a:pPr>
            <a:endParaRPr lang="en-CA" dirty="0" smtClean="0"/>
          </a:p>
          <a:p>
            <a:pPr marL="118872" indent="0">
              <a:buNone/>
            </a:pPr>
            <a:endParaRPr lang="en-CA" dirty="0" smtClean="0"/>
          </a:p>
          <a:p>
            <a:endParaRPr lang="en-CA" dirty="0" smtClean="0"/>
          </a:p>
          <a:p>
            <a:pPr marL="118872" indent="0">
              <a:buNone/>
            </a:pPr>
            <a:endParaRPr lang="en-CA" dirty="0"/>
          </a:p>
          <a:p>
            <a:endParaRPr lang="en-CA" dirty="0" smtClean="0"/>
          </a:p>
          <a:p>
            <a:endParaRPr lang="en-CA" dirty="0" smtClean="0"/>
          </a:p>
          <a:p>
            <a:endParaRPr lang="en-CA" dirty="0" smtClean="0"/>
          </a:p>
          <a:p>
            <a:endParaRPr lang="en-CA" dirty="0"/>
          </a:p>
        </p:txBody>
      </p:sp>
    </p:spTree>
    <p:extLst>
      <p:ext uri="{BB962C8B-B14F-4D97-AF65-F5344CB8AC3E}">
        <p14:creationId xmlns:p14="http://schemas.microsoft.com/office/powerpoint/2010/main" val="1297098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Ankyloglossia (Tongue-Tie)</a:t>
            </a:r>
            <a:endParaRPr lang="en-US" dirty="0"/>
          </a:p>
        </p:txBody>
      </p:sp>
      <p:sp>
        <p:nvSpPr>
          <p:cNvPr id="3" name="Content Placeholder 2"/>
          <p:cNvSpPr>
            <a:spLocks noGrp="1"/>
          </p:cNvSpPr>
          <p:nvPr>
            <p:ph idx="1"/>
          </p:nvPr>
        </p:nvSpPr>
        <p:spPr>
          <a:xfrm>
            <a:off x="457200" y="1775191"/>
            <a:ext cx="3466728" cy="4625609"/>
          </a:xfrm>
        </p:spPr>
        <p:txBody>
          <a:bodyPr>
            <a:normAutofit fontScale="55000" lnSpcReduction="20000"/>
          </a:bodyPr>
          <a:lstStyle/>
          <a:p>
            <a:r>
              <a:rPr lang="en-US" dirty="0" smtClean="0"/>
              <a:t>This is a condition that restricts the movement and range of the tongue</a:t>
            </a:r>
          </a:p>
          <a:p>
            <a:r>
              <a:rPr lang="en-US" dirty="0" smtClean="0"/>
              <a:t>With this disease, </a:t>
            </a:r>
            <a:r>
              <a:rPr lang="en-US" dirty="0"/>
              <a:t>the lingual </a:t>
            </a:r>
            <a:r>
              <a:rPr lang="en-US" dirty="0" smtClean="0"/>
              <a:t>frenulum (piece of skin under tongue) restricts the movement of the tongue which can cause difficulty sticking their tongue out</a:t>
            </a:r>
          </a:p>
          <a:p>
            <a:r>
              <a:rPr lang="en-US" dirty="0" smtClean="0"/>
              <a:t>Also can cause people to have trouble eating, swallowing, and breathing</a:t>
            </a:r>
          </a:p>
          <a:p>
            <a:r>
              <a:rPr lang="en-US" dirty="0" smtClean="0"/>
              <a:t>Sometimes it can loosen on its own, but other times, it has to be surgically cut to remove issues of the patient </a:t>
            </a:r>
          </a:p>
          <a:p>
            <a:r>
              <a:rPr lang="en-US" dirty="0"/>
              <a:t> This affects the ability to function restricts the tongue’s ability to help swallow, eat, and breathe </a:t>
            </a:r>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4572000" y="1545403"/>
            <a:ext cx="3600400" cy="2520280"/>
          </a:xfrm>
          <a:prstGeom prst="rect">
            <a:avLst/>
          </a:prstGeom>
        </p:spPr>
      </p:pic>
      <p:pic>
        <p:nvPicPr>
          <p:cNvPr id="5" name="Picture 4"/>
          <p:cNvPicPr>
            <a:picLocks noChangeAspect="1"/>
          </p:cNvPicPr>
          <p:nvPr/>
        </p:nvPicPr>
        <p:blipFill>
          <a:blip r:embed="rId3"/>
          <a:stretch>
            <a:fillRect/>
          </a:stretch>
        </p:blipFill>
        <p:spPr>
          <a:xfrm>
            <a:off x="4355975" y="4202910"/>
            <a:ext cx="3142705" cy="2204584"/>
          </a:xfrm>
          <a:prstGeom prst="rect">
            <a:avLst/>
          </a:prstGeom>
        </p:spPr>
      </p:pic>
    </p:spTree>
    <p:extLst>
      <p:ext uri="{BB962C8B-B14F-4D97-AF65-F5344CB8AC3E}">
        <p14:creationId xmlns:p14="http://schemas.microsoft.com/office/powerpoint/2010/main" val="3074002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Ankyloglossia (Tongue-Tie</a:t>
            </a:r>
            <a:r>
              <a:rPr lang="en-US" dirty="0" smtClean="0"/>
              <a:t>): Treatment</a:t>
            </a:r>
            <a:endParaRPr lang="en-US" dirty="0"/>
          </a:p>
        </p:txBody>
      </p:sp>
      <p:sp>
        <p:nvSpPr>
          <p:cNvPr id="3" name="Content Placeholder 2"/>
          <p:cNvSpPr>
            <a:spLocks noGrp="1"/>
          </p:cNvSpPr>
          <p:nvPr>
            <p:ph idx="1"/>
          </p:nvPr>
        </p:nvSpPr>
        <p:spPr/>
        <p:txBody>
          <a:bodyPr/>
          <a:lstStyle/>
          <a:p>
            <a:r>
              <a:rPr lang="en-US" dirty="0" smtClean="0"/>
              <a:t>The only treatment for this condition is that the must cut it to ensure that the tongue is now free from any restriction </a:t>
            </a:r>
          </a:p>
          <a:p>
            <a:r>
              <a:rPr lang="en-US" dirty="0" smtClean="0"/>
              <a:t>Other doctors say that the patients should just wait and see what will happen</a:t>
            </a:r>
          </a:p>
          <a:p>
            <a:endParaRPr lang="en-US" dirty="0"/>
          </a:p>
        </p:txBody>
      </p:sp>
    </p:spTree>
    <p:extLst>
      <p:ext uri="{BB962C8B-B14F-4D97-AF65-F5344CB8AC3E}">
        <p14:creationId xmlns:p14="http://schemas.microsoft.com/office/powerpoint/2010/main" val="408134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Mumps Virus </a:t>
            </a:r>
            <a:endParaRPr lang="en-US" dirty="0"/>
          </a:p>
        </p:txBody>
      </p:sp>
      <p:sp>
        <p:nvSpPr>
          <p:cNvPr id="3" name="Content Placeholder 2"/>
          <p:cNvSpPr>
            <a:spLocks noGrp="1"/>
          </p:cNvSpPr>
          <p:nvPr>
            <p:ph idx="1"/>
          </p:nvPr>
        </p:nvSpPr>
        <p:spPr>
          <a:xfrm>
            <a:off x="4067944" y="1775191"/>
            <a:ext cx="4752528" cy="4894169"/>
          </a:xfrm>
        </p:spPr>
        <p:txBody>
          <a:bodyPr>
            <a:noAutofit/>
          </a:bodyPr>
          <a:lstStyle/>
          <a:p>
            <a:r>
              <a:rPr lang="en-US" sz="2400" dirty="0" smtClean="0"/>
              <a:t>This is a disease that can affect many parts of the body, mainly the parotid salivary gland and it usually spreads through the saliva </a:t>
            </a:r>
          </a:p>
          <a:p>
            <a:r>
              <a:rPr lang="en-US" sz="2400" dirty="0" smtClean="0"/>
              <a:t>This gland is located beneath the ear and above the jaw. And with this condition, it usually swells and causes pain</a:t>
            </a:r>
          </a:p>
          <a:p>
            <a:r>
              <a:rPr lang="en-US" sz="2400" dirty="0" smtClean="0"/>
              <a:t>This affects the function of the glands because the glands swell and cause the gland not to produce saliva </a:t>
            </a:r>
          </a:p>
          <a:p>
            <a:endParaRPr lang="en-US" sz="2400" dirty="0" smtClean="0"/>
          </a:p>
        </p:txBody>
      </p:sp>
      <p:pic>
        <p:nvPicPr>
          <p:cNvPr id="4" name="Picture 3"/>
          <p:cNvPicPr>
            <a:picLocks noChangeAspect="1"/>
          </p:cNvPicPr>
          <p:nvPr/>
        </p:nvPicPr>
        <p:blipFill>
          <a:blip r:embed="rId2"/>
          <a:stretch>
            <a:fillRect/>
          </a:stretch>
        </p:blipFill>
        <p:spPr>
          <a:xfrm>
            <a:off x="251520" y="1408176"/>
            <a:ext cx="3124200" cy="3000375"/>
          </a:xfrm>
          <a:prstGeom prst="rect">
            <a:avLst/>
          </a:prstGeom>
        </p:spPr>
      </p:pic>
      <p:pic>
        <p:nvPicPr>
          <p:cNvPr id="5" name="Picture 4"/>
          <p:cNvPicPr>
            <a:picLocks noChangeAspect="1"/>
          </p:cNvPicPr>
          <p:nvPr/>
        </p:nvPicPr>
        <p:blipFill>
          <a:blip r:embed="rId3"/>
          <a:stretch>
            <a:fillRect/>
          </a:stretch>
        </p:blipFill>
        <p:spPr>
          <a:xfrm>
            <a:off x="251520" y="4708779"/>
            <a:ext cx="2381250" cy="1905000"/>
          </a:xfrm>
          <a:prstGeom prst="rect">
            <a:avLst/>
          </a:prstGeom>
        </p:spPr>
      </p:pic>
    </p:spTree>
    <p:extLst>
      <p:ext uri="{BB962C8B-B14F-4D97-AF65-F5344CB8AC3E}">
        <p14:creationId xmlns:p14="http://schemas.microsoft.com/office/powerpoint/2010/main" val="2626117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7" name="Content Placeholder 6"/>
          <p:cNvSpPr>
            <a:spLocks noGrp="1"/>
          </p:cNvSpPr>
          <p:nvPr>
            <p:ph idx="1"/>
          </p:nvPr>
        </p:nvSpPr>
        <p:spPr>
          <a:xfrm>
            <a:off x="457200" y="1775191"/>
            <a:ext cx="8291264" cy="4625609"/>
          </a:xfrm>
        </p:spPr>
        <p:txBody>
          <a:bodyPr>
            <a:normAutofit fontScale="85000" lnSpcReduction="20000"/>
          </a:bodyPr>
          <a:lstStyle/>
          <a:p>
            <a:r>
              <a:rPr lang="en-US" dirty="0">
                <a:hlinkClick r:id="rId2"/>
              </a:rPr>
              <a:t>http://</a:t>
            </a:r>
            <a:r>
              <a:rPr lang="en-US" dirty="0" smtClean="0">
                <a:hlinkClick r:id="rId2"/>
              </a:rPr>
              <a:t>www.ghorayeb.com/TongueTie.html</a:t>
            </a:r>
            <a:endParaRPr lang="en-US" dirty="0" smtClean="0"/>
          </a:p>
          <a:p>
            <a:r>
              <a:rPr lang="en-US" dirty="0" smtClean="0">
                <a:hlinkClick r:id="rId3"/>
              </a:rPr>
              <a:t>www.mayoclinic.com</a:t>
            </a:r>
            <a:endParaRPr lang="en-US" dirty="0" smtClean="0"/>
          </a:p>
          <a:p>
            <a:r>
              <a:rPr lang="en-US" dirty="0" smtClean="0">
                <a:hlinkClick r:id="rId4"/>
              </a:rPr>
              <a:t>www.cdc.gov</a:t>
            </a:r>
            <a:endParaRPr lang="en-US" dirty="0" smtClean="0"/>
          </a:p>
          <a:p>
            <a:r>
              <a:rPr lang="en-US" dirty="0" smtClean="0">
                <a:hlinkClick r:id="rId5"/>
              </a:rPr>
              <a:t>www.moldbacteriaconsulting.com</a:t>
            </a:r>
            <a:endParaRPr lang="en-US" dirty="0" smtClean="0"/>
          </a:p>
          <a:p>
            <a:r>
              <a:rPr lang="en-US" dirty="0">
                <a:hlinkClick r:id="rId6"/>
              </a:rPr>
              <a:t>http://</a:t>
            </a:r>
            <a:r>
              <a:rPr lang="en-US" dirty="0" smtClean="0">
                <a:hlinkClick r:id="rId6"/>
              </a:rPr>
              <a:t>mackesanatomy.wikispaces.com/Oral+Cavity</a:t>
            </a:r>
            <a:endParaRPr lang="en-US" dirty="0" smtClean="0"/>
          </a:p>
          <a:p>
            <a:r>
              <a:rPr lang="en-US" dirty="0">
                <a:hlinkClick r:id="rId7"/>
              </a:rPr>
              <a:t>http://www.cancer.ca/en/cancer-information/cancer-type/oral/anatomy-and-physiology/?</a:t>
            </a:r>
            <a:r>
              <a:rPr lang="en-US" dirty="0" smtClean="0">
                <a:hlinkClick r:id="rId7"/>
              </a:rPr>
              <a:t>region=on</a:t>
            </a:r>
            <a:endParaRPr lang="en-US" dirty="0" smtClean="0"/>
          </a:p>
          <a:p>
            <a:r>
              <a:rPr lang="en-US" dirty="0">
                <a:hlinkClick r:id="rId8"/>
              </a:rPr>
              <a:t>http://</a:t>
            </a:r>
            <a:r>
              <a:rPr lang="en-US" dirty="0" smtClean="0">
                <a:hlinkClick r:id="rId8"/>
              </a:rPr>
              <a:t>www.nature.com/gimo/contents/pt1/full/gimo2.html</a:t>
            </a:r>
            <a:endParaRPr lang="en-US" dirty="0" smtClean="0"/>
          </a:p>
          <a:p>
            <a:r>
              <a:rPr lang="en-US" dirty="0">
                <a:hlinkClick r:id="rId9"/>
              </a:rPr>
              <a:t>http://</a:t>
            </a:r>
            <a:r>
              <a:rPr lang="en-US" dirty="0" smtClean="0">
                <a:hlinkClick r:id="rId9"/>
              </a:rPr>
              <a:t>www.mayoclinic.com/health/tongue-tie/DS01200</a:t>
            </a:r>
            <a:endParaRPr lang="en-US" dirty="0" smtClean="0"/>
          </a:p>
          <a:p>
            <a:r>
              <a:rPr lang="en-US" dirty="0">
                <a:hlinkClick r:id="rId10"/>
              </a:rPr>
              <a:t>http://kidshealth.org/parent/infections/bacterial_viral/mumps.html</a:t>
            </a:r>
            <a:r>
              <a:rPr lang="en-US" dirty="0" smtClean="0">
                <a:hlinkClick r:id="rId10"/>
              </a:rPr>
              <a:t>#</a:t>
            </a:r>
            <a:endParaRPr lang="en-US" dirty="0" smtClean="0"/>
          </a:p>
          <a:p>
            <a:pPr marL="118872" indent="0">
              <a:buNone/>
            </a:pP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030067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in the Oral Cavity?</a:t>
            </a:r>
            <a:endParaRPr lang="en-CA" dirty="0"/>
          </a:p>
        </p:txBody>
      </p:sp>
      <p:sp>
        <p:nvSpPr>
          <p:cNvPr id="3" name="Content Placeholder 2"/>
          <p:cNvSpPr>
            <a:spLocks noGrp="1"/>
          </p:cNvSpPr>
          <p:nvPr>
            <p:ph idx="1"/>
          </p:nvPr>
        </p:nvSpPr>
        <p:spPr>
          <a:xfrm>
            <a:off x="457200" y="1772817"/>
            <a:ext cx="4114800" cy="4627984"/>
          </a:xfrm>
        </p:spPr>
        <p:txBody>
          <a:bodyPr/>
          <a:lstStyle/>
          <a:p>
            <a:r>
              <a:rPr lang="en-CA" sz="2400" dirty="0" smtClean="0"/>
              <a:t>The oral cavity (or mouth) consists of the teeth, tongue, salivary glands, cheeks, lips, palate (roof of the mouth), and the floor of the mouth</a:t>
            </a:r>
          </a:p>
          <a:p>
            <a:r>
              <a:rPr lang="en-CA" sz="2400" dirty="0" smtClean="0"/>
              <a:t>It also has a mucous lining membrane that protects the inside of the oral cavity</a:t>
            </a:r>
          </a:p>
          <a:p>
            <a:r>
              <a:rPr lang="en-CA" sz="2400" dirty="0" smtClean="0"/>
              <a:t>This set of organs are all a part of the digestive system and respiratory system</a:t>
            </a:r>
          </a:p>
          <a:p>
            <a:pPr marL="118872" indent="0">
              <a:buNone/>
            </a:pP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556792"/>
            <a:ext cx="4320480" cy="4925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7229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Teeth</a:t>
            </a:r>
            <a:endParaRPr lang="en-CA" dirty="0"/>
          </a:p>
        </p:txBody>
      </p:sp>
      <p:sp>
        <p:nvSpPr>
          <p:cNvPr id="3" name="Content Placeholder 2"/>
          <p:cNvSpPr>
            <a:spLocks noGrp="1"/>
          </p:cNvSpPr>
          <p:nvPr>
            <p:ph idx="1"/>
          </p:nvPr>
        </p:nvSpPr>
        <p:spPr>
          <a:xfrm>
            <a:off x="457200" y="1775191"/>
            <a:ext cx="4690864" cy="4625609"/>
          </a:xfrm>
        </p:spPr>
        <p:txBody>
          <a:bodyPr>
            <a:normAutofit fontScale="92500" lnSpcReduction="10000"/>
          </a:bodyPr>
          <a:lstStyle/>
          <a:p>
            <a:r>
              <a:rPr lang="en-CA" sz="2400" dirty="0" smtClean="0"/>
              <a:t>Teeth do most of the physical breakdown in the digestive system by crushing and tearing food to be broken into smaller pieces</a:t>
            </a:r>
          </a:p>
          <a:p>
            <a:r>
              <a:rPr lang="en-CA" sz="2400" dirty="0" smtClean="0"/>
              <a:t>This process helps with the saturating </a:t>
            </a:r>
            <a:r>
              <a:rPr lang="en-CA" sz="2400" dirty="0"/>
              <a:t>of materials  with salivary secretions and </a:t>
            </a:r>
            <a:r>
              <a:rPr lang="en-CA" sz="2400" dirty="0" smtClean="0"/>
              <a:t>enzymes and it breaks connective tissue of meat and the plant fibres of vegetation </a:t>
            </a:r>
          </a:p>
          <a:p>
            <a:r>
              <a:rPr lang="en-CA" sz="2400" dirty="0" smtClean="0"/>
              <a:t>There are four types </a:t>
            </a:r>
            <a:r>
              <a:rPr lang="en-CA" sz="2400" dirty="0"/>
              <a:t>of teeth</a:t>
            </a:r>
            <a:r>
              <a:rPr lang="en-CA" sz="2400" dirty="0" smtClean="0"/>
              <a:t>: incisors</a:t>
            </a:r>
            <a:r>
              <a:rPr lang="en-CA" sz="2400" dirty="0"/>
              <a:t>, </a:t>
            </a:r>
            <a:r>
              <a:rPr lang="en-CA" sz="2400" dirty="0" smtClean="0"/>
              <a:t>canines, premolars, and molars</a:t>
            </a:r>
          </a:p>
          <a:p>
            <a:pPr marL="118872" indent="0">
              <a:buNone/>
            </a:pPr>
            <a:r>
              <a:rPr lang="en-CA" sz="2400" dirty="0" smtClean="0"/>
              <a:t>  </a:t>
            </a:r>
            <a:endParaRPr lang="en-CA"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691018"/>
            <a:ext cx="3219656" cy="3131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629" y="980728"/>
            <a:ext cx="3566170" cy="2710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768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Teeth</a:t>
            </a:r>
            <a:endParaRPr lang="en-CA" dirty="0"/>
          </a:p>
        </p:txBody>
      </p:sp>
      <p:sp>
        <p:nvSpPr>
          <p:cNvPr id="3" name="Content Placeholder 2"/>
          <p:cNvSpPr>
            <a:spLocks noGrp="1"/>
          </p:cNvSpPr>
          <p:nvPr>
            <p:ph idx="1"/>
          </p:nvPr>
        </p:nvSpPr>
        <p:spPr>
          <a:xfrm>
            <a:off x="467544" y="1340768"/>
            <a:ext cx="4392488" cy="5057657"/>
          </a:xfrm>
        </p:spPr>
        <p:txBody>
          <a:bodyPr>
            <a:normAutofit/>
          </a:bodyPr>
          <a:lstStyle/>
          <a:p>
            <a:r>
              <a:rPr lang="en-CA" sz="2000" dirty="0" smtClean="0"/>
              <a:t>The non-exposed part of the tooth is the root and the exposed is the crown (which is covered by enamel- the hardest substance of the body)</a:t>
            </a:r>
          </a:p>
          <a:p>
            <a:r>
              <a:rPr lang="en-CA" sz="2000" dirty="0" smtClean="0"/>
              <a:t>Most of the tooth is made from a mineralized matrix almost like bone called dentin</a:t>
            </a:r>
          </a:p>
          <a:p>
            <a:r>
              <a:rPr lang="en-CA" sz="2000" dirty="0" smtClean="0"/>
              <a:t>Another type of bony substance is the cementum which covers the root</a:t>
            </a:r>
          </a:p>
          <a:p>
            <a:r>
              <a:rPr lang="en-CA" sz="2000" dirty="0" smtClean="0"/>
              <a:t> There is a chamber on the inside of the tooth called the pulp cavity and it holds nerves and blood vessels that come through the root canal.</a:t>
            </a:r>
          </a:p>
          <a:p>
            <a:r>
              <a:rPr lang="en-CA" sz="2000" dirty="0" smtClean="0"/>
              <a:t>Root canal is a small tunnel at the bottom of the tooth</a:t>
            </a:r>
          </a:p>
          <a:p>
            <a:pPr marL="118872" indent="0">
              <a:buNone/>
            </a:pPr>
            <a:endParaRPr lang="en-CA" sz="2000" dirty="0" smtClean="0"/>
          </a:p>
          <a:p>
            <a:endParaRPr lang="en-CA"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88640"/>
            <a:ext cx="30480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762296"/>
            <a:ext cx="3240360" cy="3841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515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Teeth</a:t>
            </a:r>
            <a:endParaRPr lang="en-CA" dirty="0"/>
          </a:p>
        </p:txBody>
      </p:sp>
      <p:sp>
        <p:nvSpPr>
          <p:cNvPr id="3" name="Content Placeholder 2"/>
          <p:cNvSpPr>
            <a:spLocks noGrp="1"/>
          </p:cNvSpPr>
          <p:nvPr>
            <p:ph idx="1"/>
          </p:nvPr>
        </p:nvSpPr>
        <p:spPr>
          <a:xfrm>
            <a:off x="457200" y="1775191"/>
            <a:ext cx="4114800" cy="4625609"/>
          </a:xfrm>
        </p:spPr>
        <p:txBody>
          <a:bodyPr>
            <a:normAutofit/>
          </a:bodyPr>
          <a:lstStyle/>
          <a:p>
            <a:r>
              <a:rPr lang="en-CA" sz="2000" dirty="0" smtClean="0"/>
              <a:t>Each root sits in a bony socket to hold it in place called </a:t>
            </a:r>
            <a:r>
              <a:rPr lang="en-CA" sz="2000" dirty="0"/>
              <a:t>the </a:t>
            </a:r>
            <a:r>
              <a:rPr lang="en-CA" sz="2000" dirty="0" smtClean="0"/>
              <a:t>alveolus</a:t>
            </a:r>
          </a:p>
          <a:p>
            <a:r>
              <a:rPr lang="en-CA" sz="2000" dirty="0" smtClean="0"/>
              <a:t>Some issues with the </a:t>
            </a:r>
            <a:r>
              <a:rPr lang="en-CA" sz="2000" dirty="0"/>
              <a:t>teeth </a:t>
            </a:r>
            <a:r>
              <a:rPr lang="en-CA" sz="2000" dirty="0" smtClean="0"/>
              <a:t>are: </a:t>
            </a:r>
            <a:r>
              <a:rPr lang="en-CA" sz="2000" dirty="0"/>
              <a:t>Gingivitis </a:t>
            </a:r>
            <a:r>
              <a:rPr lang="en-CA" sz="2000" dirty="0" smtClean="0"/>
              <a:t>and Periodontal disease</a:t>
            </a:r>
          </a:p>
          <a:p>
            <a:r>
              <a:rPr lang="en-CA" sz="2000" dirty="0" smtClean="0"/>
              <a:t>Gingivitis-a disease that the cells in </a:t>
            </a:r>
            <a:r>
              <a:rPr lang="en-CA" sz="2000" dirty="0"/>
              <a:t>the </a:t>
            </a:r>
            <a:r>
              <a:rPr lang="en-CA" sz="2000" dirty="0" smtClean="0"/>
              <a:t>gingivae (gums) break down and can lead to infections from bacteria</a:t>
            </a:r>
          </a:p>
          <a:p>
            <a:r>
              <a:rPr lang="en-CA" sz="2000" dirty="0"/>
              <a:t>Periodontal </a:t>
            </a:r>
            <a:r>
              <a:rPr lang="en-CA" sz="2000" dirty="0" smtClean="0"/>
              <a:t>disease-when the gums recede from the teeth to create erosion by bacteria going into the gums. This causes tooth loss     </a:t>
            </a:r>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908720"/>
            <a:ext cx="3672408" cy="207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flipV="1">
            <a:off x="4139952" y="2983094"/>
            <a:ext cx="1368152" cy="44590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7" y="3382426"/>
            <a:ext cx="4032448" cy="320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72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Tongue</a:t>
            </a:r>
            <a:endParaRPr lang="en-CA" dirty="0"/>
          </a:p>
        </p:txBody>
      </p:sp>
      <p:sp>
        <p:nvSpPr>
          <p:cNvPr id="3" name="Content Placeholder 2"/>
          <p:cNvSpPr>
            <a:spLocks noGrp="1"/>
          </p:cNvSpPr>
          <p:nvPr>
            <p:ph idx="1"/>
          </p:nvPr>
        </p:nvSpPr>
        <p:spPr>
          <a:xfrm>
            <a:off x="457200" y="1775191"/>
            <a:ext cx="4186808" cy="4625609"/>
          </a:xfrm>
        </p:spPr>
        <p:txBody>
          <a:bodyPr>
            <a:normAutofit fontScale="85000" lnSpcReduction="20000"/>
          </a:bodyPr>
          <a:lstStyle/>
          <a:p>
            <a:r>
              <a:rPr lang="en-CA" sz="2400" dirty="0" smtClean="0"/>
              <a:t>The tongue helps in chewing, creates bolus, and prepares it for swallowing</a:t>
            </a:r>
          </a:p>
          <a:p>
            <a:r>
              <a:rPr lang="en-CA" sz="2400" dirty="0" smtClean="0"/>
              <a:t>Some other important things that the tongues does are:</a:t>
            </a:r>
          </a:p>
          <a:p>
            <a:pPr>
              <a:buFont typeface="Wingdings" panose="05000000000000000000" pitchFamily="2" charset="2"/>
              <a:buChar char="v"/>
            </a:pPr>
            <a:r>
              <a:rPr lang="en-CA" sz="2400" dirty="0" smtClean="0"/>
              <a:t> secrete mucous and </a:t>
            </a:r>
            <a:r>
              <a:rPr lang="en-CA" sz="2400" dirty="0"/>
              <a:t>an enzyme lingual </a:t>
            </a:r>
            <a:r>
              <a:rPr lang="en-CA" sz="2400" dirty="0" smtClean="0"/>
              <a:t>lipase</a:t>
            </a:r>
          </a:p>
          <a:p>
            <a:pPr>
              <a:buFont typeface="Wingdings" panose="05000000000000000000" pitchFamily="2" charset="2"/>
              <a:buChar char="v"/>
            </a:pPr>
            <a:r>
              <a:rPr lang="en-CA" sz="2400" dirty="0" smtClean="0"/>
              <a:t> the mechanical processing of </a:t>
            </a:r>
            <a:r>
              <a:rPr lang="en-CA" sz="2400" dirty="0"/>
              <a:t>food through compression, abrasion, and </a:t>
            </a:r>
            <a:r>
              <a:rPr lang="en-CA" sz="2400" dirty="0" smtClean="0"/>
              <a:t>distortion</a:t>
            </a:r>
          </a:p>
          <a:p>
            <a:pPr>
              <a:buFont typeface="Wingdings" panose="05000000000000000000" pitchFamily="2" charset="2"/>
              <a:buChar char="v"/>
            </a:pPr>
            <a:r>
              <a:rPr lang="en-CA" sz="2400" dirty="0" smtClean="0"/>
              <a:t>And uses sensory analysis by taste receptors, touch, and temp.</a:t>
            </a:r>
          </a:p>
          <a:p>
            <a:pPr>
              <a:buFont typeface="Wingdings" panose="05000000000000000000" pitchFamily="2" charset="2"/>
              <a:buChar char="§"/>
            </a:pPr>
            <a:r>
              <a:rPr lang="en-CA" sz="2400" dirty="0" smtClean="0"/>
              <a:t>The tongue is divided into 2 parts: the anterior body and the posterior root</a:t>
            </a:r>
          </a:p>
          <a:p>
            <a:pPr>
              <a:buFont typeface="Wingdings" panose="05000000000000000000" pitchFamily="2" charset="2"/>
              <a:buChar char="§"/>
            </a:pPr>
            <a:r>
              <a:rPr lang="en-CA" sz="2400" dirty="0" smtClean="0"/>
              <a:t>The tongue also has two types of skeletal muscles</a:t>
            </a:r>
            <a:r>
              <a:rPr lang="en-CA" sz="2400" dirty="0"/>
              <a:t>: the intrinsic and extrinsic tongue muscles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507" y="188640"/>
            <a:ext cx="3456384"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4684" y="3764760"/>
            <a:ext cx="2989684" cy="289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521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Tongue</a:t>
            </a:r>
            <a:endParaRPr lang="en-CA" dirty="0"/>
          </a:p>
        </p:txBody>
      </p:sp>
      <p:sp>
        <p:nvSpPr>
          <p:cNvPr id="3" name="Content Placeholder 2"/>
          <p:cNvSpPr>
            <a:spLocks noGrp="1"/>
          </p:cNvSpPr>
          <p:nvPr>
            <p:ph idx="1"/>
          </p:nvPr>
        </p:nvSpPr>
        <p:spPr>
          <a:xfrm>
            <a:off x="457200" y="1775191"/>
            <a:ext cx="4114800" cy="4625609"/>
          </a:xfrm>
        </p:spPr>
        <p:txBody>
          <a:bodyPr>
            <a:normAutofit fontScale="85000" lnSpcReduction="20000"/>
          </a:bodyPr>
          <a:lstStyle/>
          <a:p>
            <a:r>
              <a:rPr lang="en-CA" sz="2400" dirty="0" smtClean="0"/>
              <a:t>On the surface of the oral part of the tongue, </a:t>
            </a:r>
            <a:r>
              <a:rPr lang="en-CA" sz="2400" dirty="0"/>
              <a:t>it contains  lingual </a:t>
            </a:r>
            <a:r>
              <a:rPr lang="en-CA" sz="2400" dirty="0" smtClean="0"/>
              <a:t>papillae ( which are hair like structures that give the tongue its rough texture)</a:t>
            </a:r>
          </a:p>
          <a:p>
            <a:r>
              <a:rPr lang="en-CA" sz="2400" dirty="0" smtClean="0"/>
              <a:t>There are 4 types </a:t>
            </a:r>
            <a:r>
              <a:rPr lang="en-CA" sz="2400" dirty="0"/>
              <a:t>of papillae: circumvallate</a:t>
            </a:r>
            <a:r>
              <a:rPr lang="en-CA" sz="2400" dirty="0" smtClean="0"/>
              <a:t>, </a:t>
            </a:r>
            <a:r>
              <a:rPr lang="en-CA" sz="2400" dirty="0"/>
              <a:t>fungiform, </a:t>
            </a:r>
            <a:r>
              <a:rPr lang="en-CA" sz="2400" dirty="0" err="1"/>
              <a:t>filiform</a:t>
            </a:r>
            <a:r>
              <a:rPr lang="en-CA" sz="2400" dirty="0" smtClean="0"/>
              <a:t>, </a:t>
            </a:r>
            <a:r>
              <a:rPr lang="en-CA" sz="2400" dirty="0"/>
              <a:t>and foliate </a:t>
            </a:r>
            <a:r>
              <a:rPr lang="en-CA" sz="2400" dirty="0" smtClean="0"/>
              <a:t>papillae</a:t>
            </a:r>
          </a:p>
          <a:p>
            <a:r>
              <a:rPr lang="en-CA" sz="2400" dirty="0" smtClean="0"/>
              <a:t>All except the </a:t>
            </a:r>
            <a:r>
              <a:rPr lang="en-CA" sz="2400" dirty="0" err="1" smtClean="0"/>
              <a:t>filiform</a:t>
            </a:r>
            <a:r>
              <a:rPr lang="en-CA" sz="2400" dirty="0" smtClean="0"/>
              <a:t> papillae, have taste buds on them and they can detect sour, sweet, bitter, and salty</a:t>
            </a:r>
            <a:endParaRPr lang="en-CA" sz="2400" dirty="0"/>
          </a:p>
          <a:p>
            <a:r>
              <a:rPr lang="en-CA" sz="2400" dirty="0" smtClean="0"/>
              <a:t>Along the lower midline of the tongue, there is a fold of mucous membrane called lingual frenulum, which connects the tongue to the floor of the oral cavity. </a:t>
            </a:r>
          </a:p>
          <a:p>
            <a:endParaRPr lang="en-CA"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0"/>
            <a:ext cx="3557135" cy="3478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573016"/>
            <a:ext cx="2088232" cy="2696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822765"/>
            <a:ext cx="2197224" cy="2197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3571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Tongue</a:t>
            </a:r>
            <a:endParaRPr lang="en-CA" dirty="0"/>
          </a:p>
        </p:txBody>
      </p:sp>
      <p:sp>
        <p:nvSpPr>
          <p:cNvPr id="3" name="Content Placeholder 2"/>
          <p:cNvSpPr>
            <a:spLocks noGrp="1"/>
          </p:cNvSpPr>
          <p:nvPr>
            <p:ph idx="1"/>
          </p:nvPr>
        </p:nvSpPr>
        <p:spPr>
          <a:xfrm>
            <a:off x="457200" y="1775191"/>
            <a:ext cx="4114800" cy="4625609"/>
          </a:xfrm>
        </p:spPr>
        <p:txBody>
          <a:bodyPr>
            <a:normAutofit fontScale="77500" lnSpcReduction="20000"/>
          </a:bodyPr>
          <a:lstStyle/>
          <a:p>
            <a:r>
              <a:rPr lang="en-CA" dirty="0" smtClean="0"/>
              <a:t>Each of the papillae are covered in </a:t>
            </a:r>
            <a:r>
              <a:rPr lang="en-CA" dirty="0"/>
              <a:t>a </a:t>
            </a:r>
            <a:r>
              <a:rPr lang="en-CA" dirty="0" smtClean="0"/>
              <a:t>thicker epithelium(a basic type of animal tissue), which helps in moving materials with the tongue</a:t>
            </a:r>
          </a:p>
          <a:p>
            <a:r>
              <a:rPr lang="en-CA" dirty="0" smtClean="0"/>
              <a:t>A condition that makes </a:t>
            </a:r>
            <a:r>
              <a:rPr lang="en-CA" dirty="0"/>
              <a:t>the </a:t>
            </a:r>
            <a:r>
              <a:rPr lang="en-CA" dirty="0" smtClean="0"/>
              <a:t>lingual frenulum is too hard to allow the tongue to move and restricts speech and eating </a:t>
            </a:r>
            <a:r>
              <a:rPr lang="en-CA" dirty="0"/>
              <a:t>is </a:t>
            </a:r>
            <a:r>
              <a:rPr lang="en-CA" dirty="0" smtClean="0"/>
              <a:t>called ankyloglossia </a:t>
            </a: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8816" y="764702"/>
            <a:ext cx="4577680" cy="5472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642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Salivary Glands</a:t>
            </a:r>
            <a:endParaRPr lang="en-CA" dirty="0"/>
          </a:p>
        </p:txBody>
      </p:sp>
      <p:sp>
        <p:nvSpPr>
          <p:cNvPr id="3" name="Content Placeholder 2"/>
          <p:cNvSpPr>
            <a:spLocks noGrp="1"/>
          </p:cNvSpPr>
          <p:nvPr>
            <p:ph idx="1"/>
          </p:nvPr>
        </p:nvSpPr>
        <p:spPr>
          <a:xfrm>
            <a:off x="4572000" y="1775191"/>
            <a:ext cx="4104456" cy="4625609"/>
          </a:xfrm>
        </p:spPr>
        <p:txBody>
          <a:bodyPr>
            <a:normAutofit fontScale="77500" lnSpcReduction="20000"/>
          </a:bodyPr>
          <a:lstStyle/>
          <a:p>
            <a:r>
              <a:rPr lang="en-CA" dirty="0" smtClean="0"/>
              <a:t>The salivary glands mainly make the mouth moist and also start the digestion of complex carbohydrates before swallowing</a:t>
            </a:r>
          </a:p>
          <a:p>
            <a:r>
              <a:rPr lang="en-CA" dirty="0" smtClean="0"/>
              <a:t>They also moist and lubricate food that is in the mouth and they also provide info about the material in the mouth. They can also dissolve chemicals that can stimulate the taste buds</a:t>
            </a:r>
          </a:p>
          <a:p>
            <a:pPr marL="118872" indent="0">
              <a:buNone/>
            </a:pP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2985"/>
            <a:ext cx="2555776" cy="2600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223093"/>
            <a:ext cx="3240360" cy="251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2879" y="1831996"/>
            <a:ext cx="2641129" cy="2016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6007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355</TotalTime>
  <Words>1174</Words>
  <Application>Microsoft Office PowerPoint</Application>
  <PresentationFormat>On-screen Show (4:3)</PresentationFormat>
  <Paragraphs>106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Corbel</vt:lpstr>
      <vt:lpstr>Wingdings</vt:lpstr>
      <vt:lpstr>Wingdings 2</vt:lpstr>
      <vt:lpstr>Wingdings 3</vt:lpstr>
      <vt:lpstr>Module</vt:lpstr>
      <vt:lpstr>Oral Cavity, Teeth, Tongue, and Salivary Glands</vt:lpstr>
      <vt:lpstr>What is in the Oral Cavity?</vt:lpstr>
      <vt:lpstr>Teeth</vt:lpstr>
      <vt:lpstr>Teeth</vt:lpstr>
      <vt:lpstr>Teeth</vt:lpstr>
      <vt:lpstr>Tongue</vt:lpstr>
      <vt:lpstr>Tongue</vt:lpstr>
      <vt:lpstr>Tongue</vt:lpstr>
      <vt:lpstr>Salivary Glands</vt:lpstr>
      <vt:lpstr>Salivary Glands </vt:lpstr>
      <vt:lpstr> Parotid Salivary Gland</vt:lpstr>
      <vt:lpstr>Sublingual Salivary Gland</vt:lpstr>
      <vt:lpstr>Submandibular Salivary Gland</vt:lpstr>
      <vt:lpstr>Function of the Oral Cavity</vt:lpstr>
      <vt:lpstr>Ankyloglossia (Tongue-Tie)</vt:lpstr>
      <vt:lpstr>Ankyloglossia (Tongue-Tie): Treatment</vt:lpstr>
      <vt:lpstr>Mumps Virus </vt:lpstr>
      <vt:lpstr>Resources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Cavity, Teeth, Tongue, and Salivary Glands</dc:title>
  <dc:creator>home</dc:creator>
  <cp:lastModifiedBy>ethan.leenstra</cp:lastModifiedBy>
  <cp:revision>37</cp:revision>
  <dcterms:created xsi:type="dcterms:W3CDTF">2013-11-23T17:00:10Z</dcterms:created>
  <dcterms:modified xsi:type="dcterms:W3CDTF">2013-12-04T20:22:03Z</dcterms:modified>
</cp:coreProperties>
</file>